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82" r:id="rId2"/>
    <p:sldId id="319" r:id="rId3"/>
    <p:sldId id="283" r:id="rId4"/>
    <p:sldId id="312" r:id="rId5"/>
    <p:sldId id="313" r:id="rId6"/>
    <p:sldId id="314" r:id="rId7"/>
    <p:sldId id="315" r:id="rId8"/>
    <p:sldId id="316" r:id="rId9"/>
    <p:sldId id="287" r:id="rId10"/>
    <p:sldId id="296" r:id="rId11"/>
    <p:sldId id="289" r:id="rId12"/>
    <p:sldId id="317" r:id="rId13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E131B47-81FB-4F09-9DFF-EEF364B59049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1097B75-BA63-4830-97DF-70D2546E2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324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64288252-4F53-4D89-BF3E-70771AF3125E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4878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2D4BF74-B25E-4C38-816A-4F80A0593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79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F478AC-6B9A-4EAA-ADBA-9C1863CE6085}" type="datetime1">
              <a:rPr lang="en-US" smtClean="0"/>
              <a:t>4/11/2019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D0EF-4F7F-4D32-90CB-F3817B22AA00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17C6-54BE-47F5-B5AA-A1CCF95A1C8F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15EA-DF0B-465D-A008-EC343021910C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D588-1B89-48B7-A12B-59189223EFA1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7E25-1E06-4B68-850E-1537DC63CEBF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CE8D63-4769-477D-BB8C-6F713769B5FE}" type="datetime1">
              <a:rPr lang="en-US" smtClean="0"/>
              <a:t>4/11/2019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994C1ED-56B2-42F8-A767-66097B562229}" type="datetime1">
              <a:rPr lang="en-US" smtClean="0"/>
              <a:t>4/11/2019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C12-D5DF-4DBC-91E3-DCB3CC8A4E57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B9AD-735A-487D-A673-A09572965D99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6DA8-0C9C-489B-BFF7-48BF90B3CEB2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E3ADD4B-CF32-4EA6-A546-5C1A773942CE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82296" indent="0" algn="ctr">
              <a:buNone/>
            </a:pP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one</a:t>
            </a: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83143"/>
              </p:ext>
            </p:extLst>
          </p:nvPr>
        </p:nvGraphicFramePr>
        <p:xfrm>
          <a:off x="533400" y="561842"/>
          <a:ext cx="8022232" cy="5887466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802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87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              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Scientifically </a:t>
                      </a:r>
                      <a:r>
                        <a:rPr lang="ru-RU" sz="320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Research</a:t>
                      </a:r>
                      <a:r>
                        <a:rPr lang="ru-RU" sz="3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Institute </a:t>
                      </a:r>
                      <a:r>
                        <a:rPr lang="ru-RU" sz="3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Interecoms - </a:t>
                      </a:r>
                      <a:r>
                        <a:rPr lang="en-US" sz="3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Consulting company of United Nations Industrial Development Organization</a:t>
                      </a:r>
                      <a:endParaRPr lang="ru-RU" sz="3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effectLst/>
                        </a:rPr>
                        <a:t>27 years in Russia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effectLst/>
                        </a:rPr>
                        <a:t>and international markets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4" descr="Описание: logo2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86" y="548680"/>
            <a:ext cx="19716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" descr="Описание: UNIDO_logo_на_дис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61842"/>
            <a:ext cx="1713612" cy="167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Grp="1" noChangeArrowheads="1"/>
          </p:cNvSpPr>
          <p:nvPr/>
        </p:nvSpPr>
        <p:spPr bwMode="gray">
          <a:xfrm>
            <a:off x="1331640" y="6449309"/>
            <a:ext cx="9144000" cy="390525"/>
          </a:xfrm>
          <a:prstGeom prst="rect">
            <a:avLst/>
          </a:prstGeom>
          <a:gradFill rotWithShape="1">
            <a:gsLst>
              <a:gs pos="0">
                <a:srgbClr val="C0C0C0">
                  <a:alpha val="13000"/>
                </a:srgbClr>
              </a:gs>
              <a:gs pos="100000">
                <a:srgbClr val="C0C0C0">
                  <a:gamma/>
                  <a:tint val="8588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WWW.INTERECOMS.RU</a:t>
            </a:r>
          </a:p>
        </p:txBody>
      </p:sp>
    </p:spTree>
    <p:extLst>
      <p:ext uri="{BB962C8B-B14F-4D97-AF65-F5344CB8AC3E}">
        <p14:creationId xmlns:p14="http://schemas.microsoft.com/office/powerpoint/2010/main" val="371256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sz="4800" dirty="0" smtClean="0"/>
              <a:t>А</a:t>
            </a:r>
            <a:r>
              <a:rPr lang="en-US" sz="4800" dirty="0" err="1" smtClean="0"/>
              <a:t>ctivities</a:t>
            </a:r>
            <a:r>
              <a:rPr lang="en-US" sz="4800" dirty="0" smtClean="0"/>
              <a:t> </a:t>
            </a:r>
            <a:r>
              <a:rPr lang="en-US" sz="4800" dirty="0"/>
              <a:t>in the field of technical regulation</a:t>
            </a:r>
            <a:r>
              <a:rPr lang="ru-RU" sz="4800" dirty="0" smtClean="0"/>
              <a:t> </a:t>
            </a:r>
          </a:p>
          <a:p>
            <a:pPr marL="109728" indent="0" algn="ctr">
              <a:buNone/>
            </a:pPr>
            <a:r>
              <a:rPr lang="ru-RU" sz="4800" dirty="0" smtClean="0"/>
              <a:t>SRI</a:t>
            </a:r>
            <a:r>
              <a:rPr lang="en-US" sz="4800" dirty="0" smtClean="0"/>
              <a:t> </a:t>
            </a:r>
            <a:r>
              <a:rPr lang="ru-RU" sz="4800" dirty="0" smtClean="0"/>
              <a:t>"</a:t>
            </a:r>
            <a:r>
              <a:rPr lang="ru-RU" sz="4800" dirty="0" err="1" smtClean="0"/>
              <a:t>Interecoms</a:t>
            </a:r>
            <a:r>
              <a:rPr lang="ru-RU" sz="4800" dirty="0" smtClean="0"/>
              <a:t>"</a:t>
            </a:r>
          </a:p>
          <a:p>
            <a:pPr marL="109728" indent="0" algn="ctr">
              <a:buNone/>
            </a:pPr>
            <a:endParaRPr lang="ru-RU" sz="4800" dirty="0" smtClean="0"/>
          </a:p>
          <a:p>
            <a:pPr algn="just"/>
            <a:r>
              <a:rPr lang="en-US" sz="4000" dirty="0"/>
              <a:t>Development of </a:t>
            </a:r>
            <a:r>
              <a:rPr lang="en-US" sz="4000" dirty="0" smtClean="0"/>
              <a:t>standards</a:t>
            </a:r>
            <a:endParaRPr lang="ru-RU" sz="4000" dirty="0" smtClean="0"/>
          </a:p>
          <a:p>
            <a:pPr algn="just"/>
            <a:r>
              <a:rPr lang="en-US" sz="4000" dirty="0" smtClean="0"/>
              <a:t> </a:t>
            </a:r>
            <a:r>
              <a:rPr lang="en-US" sz="4000" dirty="0"/>
              <a:t>Assessment of compliance of services, systems of </a:t>
            </a:r>
            <a:r>
              <a:rPr lang="en-US" sz="4000" dirty="0" smtClean="0"/>
              <a:t>management</a:t>
            </a:r>
            <a:endParaRPr lang="ru-RU" sz="4000" dirty="0" smtClean="0"/>
          </a:p>
          <a:p>
            <a:pPr algn="just"/>
            <a:r>
              <a:rPr lang="ru-RU" sz="4000" dirty="0" smtClean="0"/>
              <a:t>Development of indicators, standards</a:t>
            </a:r>
          </a:p>
          <a:p>
            <a:pPr algn="just"/>
            <a:r>
              <a:rPr lang="en-US" sz="4000" dirty="0"/>
              <a:t>Standard and methodical providing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696759"/>
              </p:ext>
            </p:extLst>
          </p:nvPr>
        </p:nvGraphicFramePr>
        <p:xfrm>
          <a:off x="762000" y="990600"/>
          <a:ext cx="7848600" cy="5410200"/>
        </p:xfrm>
        <a:graphic>
          <a:graphicData uri="http://schemas.openxmlformats.org/drawingml/2006/table">
            <a:tbl>
              <a:tblPr firstRow="1" firstCol="1" bandRow="1">
                <a:tableStyleId>{00000000-0000-0000-0000-000000000000}</a:tableStyleId>
              </a:tblPr>
              <a:tblGrid>
                <a:gridCol w="784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Activities of </a:t>
                      </a:r>
                      <a:r>
                        <a:rPr lang="ru-RU" sz="3200" dirty="0" smtClean="0">
                          <a:effectLst/>
                        </a:rPr>
                        <a:t>"</a:t>
                      </a:r>
                      <a:r>
                        <a:rPr lang="ru-RU" sz="3200" dirty="0" err="1" smtClean="0">
                          <a:effectLst/>
                        </a:rPr>
                        <a:t>Interecoms</a:t>
                      </a:r>
                      <a:r>
                        <a:rPr lang="ru-RU" sz="3200" dirty="0">
                          <a:effectLst/>
                        </a:rPr>
                        <a:t>"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Management and development of business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Improvement of business processes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Assessment of efficiency of investment projects</a:t>
                      </a:r>
                      <a:r>
                        <a:rPr lang="ru-RU" sz="3200" dirty="0" smtClean="0">
                          <a:effectLst/>
                        </a:rPr>
                        <a:t> 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978" marR="759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eleven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/>
              <a:t>Certification Body of management systems </a:t>
            </a:r>
            <a:r>
              <a:rPr lang="ru-RU" sz="3200" dirty="0" smtClean="0"/>
              <a:t>"</a:t>
            </a:r>
            <a:r>
              <a:rPr lang="ru-RU" sz="3200" dirty="0" err="1"/>
              <a:t>Interecoms</a:t>
            </a:r>
            <a:r>
              <a:rPr lang="ru-RU" sz="3200" dirty="0"/>
              <a:t>"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2249424"/>
            <a:ext cx="8784336" cy="43251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National c</a:t>
            </a:r>
            <a:r>
              <a:rPr lang="ru-RU" sz="3200" dirty="0" err="1" smtClean="0"/>
              <a:t>ertification</a:t>
            </a:r>
            <a:r>
              <a:rPr lang="ru-RU" sz="3200" dirty="0" smtClean="0"/>
              <a:t> </a:t>
            </a:r>
            <a:r>
              <a:rPr lang="ru-RU" sz="3200" dirty="0" err="1" smtClean="0"/>
              <a:t>system</a:t>
            </a:r>
            <a:r>
              <a:rPr lang="en-US" sz="3200" dirty="0" smtClean="0"/>
              <a:t> </a:t>
            </a:r>
            <a:r>
              <a:rPr lang="ru-RU" sz="3200" dirty="0" smtClean="0"/>
              <a:t>GOST </a:t>
            </a:r>
            <a:r>
              <a:rPr lang="ru-RU" sz="3200" dirty="0"/>
              <a:t>R</a:t>
            </a:r>
            <a:endParaRPr lang="ru-RU" sz="3200" dirty="0" smtClean="0"/>
          </a:p>
          <a:p>
            <a:r>
              <a:rPr lang="en-US" sz="3200" dirty="0" smtClean="0"/>
              <a:t>National </a:t>
            </a:r>
            <a:r>
              <a:rPr lang="en-US" sz="3200" dirty="0"/>
              <a:t>I</a:t>
            </a:r>
            <a:r>
              <a:rPr lang="ru-RU" sz="3200" dirty="0" err="1" smtClean="0"/>
              <a:t>ntegrated</a:t>
            </a:r>
            <a:r>
              <a:rPr lang="ru-RU" sz="3200" dirty="0" smtClean="0"/>
              <a:t> </a:t>
            </a:r>
            <a:r>
              <a:rPr lang="ru-RU" sz="3200" dirty="0" err="1" smtClean="0"/>
              <a:t>Management</a:t>
            </a:r>
            <a:r>
              <a:rPr lang="ru-RU" sz="3200" dirty="0" smtClean="0"/>
              <a:t> </a:t>
            </a:r>
            <a:r>
              <a:rPr lang="ru-RU" sz="3200" dirty="0" err="1" smtClean="0"/>
              <a:t>System</a:t>
            </a:r>
            <a:r>
              <a:rPr lang="en-US" sz="3200" dirty="0" smtClean="0"/>
              <a:t> </a:t>
            </a:r>
            <a:r>
              <a:rPr lang="ru-RU" sz="3200" dirty="0" smtClean="0"/>
              <a:t>«</a:t>
            </a:r>
            <a:r>
              <a:rPr lang="en-US" sz="3200" dirty="0" smtClean="0"/>
              <a:t>RSM</a:t>
            </a:r>
            <a:r>
              <a:rPr lang="ru-RU" sz="3200" dirty="0" smtClean="0"/>
              <a:t>»</a:t>
            </a:r>
            <a:endParaRPr lang="ru-RU" sz="3200" dirty="0"/>
          </a:p>
          <a:p>
            <a:r>
              <a:rPr lang="en-US" sz="3200" dirty="0"/>
              <a:t>System of voluntary </a:t>
            </a:r>
            <a:r>
              <a:rPr lang="en-US" sz="3200" dirty="0" smtClean="0"/>
              <a:t>certification</a:t>
            </a:r>
            <a:r>
              <a:rPr lang="ru-RU" sz="3200" dirty="0" smtClean="0"/>
              <a:t> "</a:t>
            </a:r>
            <a:r>
              <a:rPr lang="ru-RU" sz="3200" dirty="0" err="1" smtClean="0"/>
              <a:t>Interecoms</a:t>
            </a:r>
            <a:r>
              <a:rPr lang="ru-RU" sz="3200" dirty="0" smtClean="0"/>
              <a:t>"</a:t>
            </a:r>
          </a:p>
          <a:p>
            <a:r>
              <a:rPr lang="en-US" sz="3200" dirty="0" smtClean="0"/>
              <a:t>System </a:t>
            </a:r>
            <a:r>
              <a:rPr lang="en-US" sz="3200" dirty="0"/>
              <a:t>of the international </a:t>
            </a:r>
            <a:r>
              <a:rPr lang="en-US" sz="3200" dirty="0" smtClean="0"/>
              <a:t>certification</a:t>
            </a:r>
            <a:r>
              <a:rPr lang="ru-RU" sz="3200" dirty="0" smtClean="0"/>
              <a:t> </a:t>
            </a:r>
            <a:r>
              <a:rPr lang="en-US" sz="3200" dirty="0" err="1" smtClean="0"/>
              <a:t>DAkkS</a:t>
            </a:r>
            <a:endParaRPr lang="en-US" sz="3200" dirty="0" smtClean="0"/>
          </a:p>
          <a:p>
            <a:r>
              <a:rPr lang="en-US" sz="3200" dirty="0"/>
              <a:t>Certification of systems of anti-corruption management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6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 </a:t>
            </a:r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Industrial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Development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UNIDO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b="1" i="1" dirty="0" smtClean="0"/>
              <a:t>Certificate</a:t>
            </a:r>
          </a:p>
          <a:p>
            <a:pPr marL="109728" indent="0" algn="ctr">
              <a:buNone/>
            </a:pPr>
            <a:endParaRPr lang="ru-RU" sz="3600" dirty="0" smtClean="0"/>
          </a:p>
          <a:p>
            <a:pPr marL="109728" indent="0" algn="ctr">
              <a:buNone/>
            </a:pPr>
            <a:r>
              <a:rPr lang="ru-RU" sz="3600" dirty="0" smtClean="0"/>
              <a:t>SRI «</a:t>
            </a:r>
            <a:r>
              <a:rPr lang="ru-RU" sz="3600" dirty="0" err="1" smtClean="0"/>
              <a:t>Interecoms</a:t>
            </a:r>
            <a:r>
              <a:rPr lang="ru-RU" sz="3600" dirty="0" smtClean="0"/>
              <a:t>» </a:t>
            </a:r>
            <a:r>
              <a:rPr lang="en-US" sz="3600" dirty="0" smtClean="0"/>
              <a:t>is the m</a:t>
            </a:r>
            <a:r>
              <a:rPr lang="ru-RU" sz="3600" dirty="0" err="1" smtClean="0"/>
              <a:t>ember</a:t>
            </a:r>
            <a:r>
              <a:rPr lang="ru-RU" sz="3600" dirty="0" smtClean="0"/>
              <a:t> </a:t>
            </a:r>
            <a:r>
              <a:rPr lang="en-US" sz="3600" dirty="0"/>
              <a:t>of</a:t>
            </a:r>
            <a:r>
              <a:rPr lang="ru-RU" sz="3600" dirty="0"/>
              <a:t> </a:t>
            </a:r>
            <a:r>
              <a:rPr lang="ru-RU" sz="3600" dirty="0" err="1"/>
              <a:t>the</a:t>
            </a:r>
            <a:r>
              <a:rPr lang="ru-RU" sz="3600" dirty="0"/>
              <a:t> </a:t>
            </a:r>
            <a:r>
              <a:rPr lang="ru-RU" sz="3600" dirty="0" err="1"/>
              <a:t>register</a:t>
            </a:r>
            <a:r>
              <a:rPr lang="ru-RU" sz="3600" dirty="0"/>
              <a:t> " </a:t>
            </a:r>
            <a:r>
              <a:rPr lang="ru-RU" sz="3600" dirty="0" err="1"/>
              <a:t>Academic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research</a:t>
            </a:r>
            <a:r>
              <a:rPr lang="ru-RU" sz="3600" dirty="0"/>
              <a:t> </a:t>
            </a:r>
            <a:r>
              <a:rPr lang="ru-RU" sz="3600" dirty="0" err="1"/>
              <a:t>institutions</a:t>
            </a:r>
            <a:r>
              <a:rPr lang="ru-RU" sz="3600" dirty="0"/>
              <a:t> </a:t>
            </a:r>
            <a:r>
              <a:rPr lang="ru-RU" sz="3600" dirty="0" smtClean="0"/>
              <a:t>“</a:t>
            </a:r>
            <a:r>
              <a:rPr lang="en-US" sz="3600" dirty="0" smtClean="0"/>
              <a:t> </a:t>
            </a:r>
            <a:r>
              <a:rPr lang="ru-RU" sz="3600" dirty="0" err="1" smtClean="0"/>
              <a:t>of</a:t>
            </a:r>
            <a:r>
              <a:rPr lang="ru-RU" sz="3600" dirty="0" smtClean="0"/>
              <a:t> </a:t>
            </a:r>
            <a:r>
              <a:rPr lang="ru-RU" sz="3600" dirty="0" err="1" smtClean="0"/>
              <a:t>United</a:t>
            </a:r>
            <a:r>
              <a:rPr lang="ru-RU" sz="3600" dirty="0" smtClean="0"/>
              <a:t> Nations Industrial Development </a:t>
            </a:r>
            <a:r>
              <a:rPr lang="ru-RU" sz="3600" dirty="0" err="1" smtClean="0"/>
              <a:t>Organization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5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UNIDO_Diplom cop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762000"/>
            <a:ext cx="8435280" cy="5835696"/>
          </a:xfrm>
          <a:prstGeom prst="rect">
            <a:avLst/>
          </a:prstGeom>
          <a:noFill/>
          <a:extLst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3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SRI "</a:t>
            </a:r>
            <a:r>
              <a:rPr lang="ru-RU" sz="3200" dirty="0" err="1" smtClean="0"/>
              <a:t>Interecoms</a:t>
            </a:r>
            <a:r>
              <a:rPr lang="ru-RU" sz="3200" dirty="0" smtClean="0"/>
              <a:t>" </a:t>
            </a:r>
            <a:br>
              <a:rPr lang="ru-RU" sz="3200" dirty="0" smtClean="0"/>
            </a:br>
            <a:r>
              <a:rPr lang="ru-RU" sz="3200" dirty="0" smtClean="0"/>
              <a:t>interacts with </a:t>
            </a:r>
            <a:r>
              <a:rPr lang="ru-RU" sz="3200" dirty="0"/>
              <a:t>authorities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382000" cy="4325112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n-US" dirty="0"/>
              <a:t>Federation Council of Federal Assembly of the Russian Federation</a:t>
            </a:r>
          </a:p>
          <a:p>
            <a:pPr marL="109728" indent="0" algn="just">
              <a:buNone/>
            </a:pPr>
            <a:r>
              <a:rPr lang="en-US" dirty="0"/>
              <a:t>State Duma of the Federal Assembly of the Russian </a:t>
            </a:r>
            <a:r>
              <a:rPr lang="en-US" dirty="0" smtClean="0"/>
              <a:t>Federation</a:t>
            </a:r>
          </a:p>
          <a:p>
            <a:pPr marL="109728" indent="0" algn="just">
              <a:buNone/>
            </a:pPr>
            <a:r>
              <a:rPr lang="en-US" dirty="0"/>
              <a:t>Federal Antimonopoly Service of the Russian Federation</a:t>
            </a:r>
          </a:p>
          <a:p>
            <a:pPr marL="109728" indent="0" algn="just">
              <a:buNone/>
            </a:pPr>
            <a:r>
              <a:rPr lang="en-US" dirty="0"/>
              <a:t>Rosstandart</a:t>
            </a:r>
          </a:p>
          <a:p>
            <a:pPr marL="109728" indent="0" algn="just">
              <a:buNone/>
            </a:pPr>
            <a:r>
              <a:rPr lang="en-US" dirty="0"/>
              <a:t>Ministry of Economic Development of the Russian Federation</a:t>
            </a:r>
          </a:p>
          <a:p>
            <a:pPr marL="109728" indent="0" algn="just">
              <a:buNone/>
            </a:pPr>
            <a:r>
              <a:rPr lang="en-US" dirty="0"/>
              <a:t>Rostekhnadzor</a:t>
            </a:r>
          </a:p>
          <a:p>
            <a:pPr marL="109728" indent="0" algn="just">
              <a:buNone/>
            </a:pPr>
            <a:r>
              <a:rPr lang="en-US" dirty="0"/>
              <a:t>Ministry of digital development, communication and mass communications of the Russian Federation, etc.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four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4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Interaction with national technical committees </a:t>
            </a:r>
            <a:r>
              <a:rPr lang="ru-RU" sz="3200" dirty="0" err="1"/>
              <a:t>Rosstandart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TC 100 "Strategic Management and Innovation"</a:t>
            </a:r>
          </a:p>
          <a:p>
            <a:pPr marL="0" indent="0" algn="just">
              <a:buNone/>
            </a:pPr>
            <a:r>
              <a:rPr lang="ru-RU" dirty="0" smtClean="0"/>
              <a:t>TC </a:t>
            </a:r>
            <a:r>
              <a:rPr lang="ru-RU" dirty="0"/>
              <a:t>21 </a:t>
            </a:r>
            <a:r>
              <a:rPr lang="ru-RU" dirty="0" smtClean="0"/>
              <a:t>"</a:t>
            </a:r>
            <a:r>
              <a:rPr lang="en-US" dirty="0"/>
              <a:t>Communication services, </a:t>
            </a:r>
            <a:r>
              <a:rPr lang="en-US" dirty="0" err="1"/>
              <a:t>informatizations</a:t>
            </a:r>
            <a:r>
              <a:rPr lang="en-US" dirty="0"/>
              <a:t>, the organization and management of communication, construction and operation of objects in the sphere of communication and information technologies</a:t>
            </a:r>
            <a:r>
              <a:rPr lang="ru-RU" dirty="0" smtClean="0"/>
              <a:t>"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TC 20 </a:t>
            </a:r>
            <a:r>
              <a:rPr lang="ru-RU" dirty="0" smtClean="0"/>
              <a:t>"</a:t>
            </a:r>
            <a:r>
              <a:rPr lang="en-US" dirty="0"/>
              <a:t>Ecological management and economy</a:t>
            </a:r>
            <a:r>
              <a:rPr lang="ru-RU" dirty="0" smtClean="0"/>
              <a:t>"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TC </a:t>
            </a:r>
            <a:r>
              <a:rPr lang="ru-RU" dirty="0"/>
              <a:t>123 "Personnel management and anti-corruption activities"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five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1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The Scientific magazine</a:t>
            </a:r>
            <a:br>
              <a:rPr lang="en-US" sz="3200" b="1" dirty="0" smtClean="0"/>
            </a:br>
            <a:r>
              <a:rPr lang="ru-RU" sz="3200" b="1" dirty="0" smtClean="0"/>
              <a:t>"</a:t>
            </a:r>
            <a:r>
              <a:rPr lang="ru-RU" sz="3200" b="1" dirty="0" err="1" smtClean="0"/>
              <a:t>Century</a:t>
            </a:r>
            <a:r>
              <a:rPr lang="ru-RU" sz="3200" b="1" dirty="0" smtClean="0"/>
              <a:t> </a:t>
            </a:r>
            <a:r>
              <a:rPr lang="ru-RU" sz="3200" b="1" dirty="0"/>
              <a:t>of quality"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Directions </a:t>
            </a:r>
          </a:p>
          <a:p>
            <a:pPr marL="0" indent="0" algn="just">
              <a:buNone/>
            </a:pPr>
            <a:r>
              <a:rPr lang="en-US" dirty="0" smtClean="0"/>
              <a:t>- Economy </a:t>
            </a:r>
            <a:r>
              <a:rPr lang="en-US" dirty="0"/>
              <a:t>and management of the national economy</a:t>
            </a:r>
          </a:p>
          <a:p>
            <a:pPr marL="0" indent="0" algn="just">
              <a:buNone/>
            </a:pPr>
            <a:r>
              <a:rPr lang="en-US" dirty="0" smtClean="0"/>
              <a:t>- Systems</a:t>
            </a:r>
            <a:r>
              <a:rPr lang="en-US" dirty="0"/>
              <a:t>, networks and devices of telecommunications</a:t>
            </a:r>
          </a:p>
          <a:p>
            <a:pPr marL="0" indent="0" algn="just">
              <a:buNone/>
            </a:pPr>
            <a:r>
              <a:rPr lang="en-US" dirty="0" smtClean="0"/>
              <a:t>- Theory </a:t>
            </a:r>
            <a:r>
              <a:rPr lang="en-US" dirty="0"/>
              <a:t>and history of the right and state; story of exercises about the right and state</a:t>
            </a:r>
            <a:endParaRPr lang="ru-RU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ru-RU" dirty="0" err="1" smtClean="0"/>
              <a:t>Included</a:t>
            </a:r>
            <a:r>
              <a:rPr lang="ru-RU" dirty="0" smtClean="0"/>
              <a:t> </a:t>
            </a:r>
            <a:r>
              <a:rPr lang="ru-RU" dirty="0"/>
              <a:t>in the list of HAC journals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2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Organization of interaction with public authorities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XXX International Congress "Safety, quality, economics of the information society"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 </a:t>
            </a:r>
            <a:r>
              <a:rPr lang="ru-RU" dirty="0"/>
              <a:t>June 2018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XIX International conference "Strategy and practice of successful activity" </a:t>
            </a:r>
          </a:p>
          <a:p>
            <a:pPr marL="0" indent="0">
              <a:buNone/>
            </a:pPr>
            <a:r>
              <a:rPr lang="ru-RU" dirty="0"/>
              <a:t>21-30 September 2018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0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G</a:t>
            </a:r>
            <a:r>
              <a:rPr lang="ru-RU" sz="3200" dirty="0" err="1" smtClean="0"/>
              <a:t>roup</a:t>
            </a:r>
            <a:r>
              <a:rPr lang="en-US" sz="3200" dirty="0" smtClean="0"/>
              <a:t> of </a:t>
            </a:r>
            <a:r>
              <a:rPr lang="ru-RU" sz="3200" dirty="0" err="1" smtClean="0"/>
              <a:t>Compan</a:t>
            </a:r>
            <a:r>
              <a:rPr lang="en-US" sz="3200" dirty="0" err="1" smtClean="0"/>
              <a:t>ies</a:t>
            </a:r>
            <a:r>
              <a:rPr lang="ru-RU" sz="3200" dirty="0" smtClean="0"/>
              <a:t> </a:t>
            </a:r>
            <a:r>
              <a:rPr lang="ru-RU" sz="3200" dirty="0"/>
              <a:t>"</a:t>
            </a:r>
            <a:r>
              <a:rPr lang="ru-RU" sz="3200" dirty="0" err="1" smtClean="0"/>
              <a:t>Interecoms</a:t>
            </a:r>
            <a:r>
              <a:rPr lang="ru-RU" sz="3200" dirty="0" smtClean="0"/>
              <a:t>"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01922"/>
            <a:ext cx="8229600" cy="505053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dirty="0" smtClean="0"/>
              <a:t>Scientifically Research </a:t>
            </a:r>
            <a:r>
              <a:rPr lang="en-US" dirty="0"/>
              <a:t>Institute</a:t>
            </a:r>
            <a:r>
              <a:rPr lang="ru-RU" dirty="0" smtClean="0"/>
              <a:t>"</a:t>
            </a:r>
            <a:r>
              <a:rPr lang="ru-RU" dirty="0" err="1" smtClean="0"/>
              <a:t>Interecoms</a:t>
            </a:r>
            <a:r>
              <a:rPr lang="ru-RU" dirty="0" smtClean="0"/>
              <a:t>“</a:t>
            </a:r>
            <a:endParaRPr lang="en-US" dirty="0" smtClean="0"/>
          </a:p>
          <a:p>
            <a:pPr algn="ctr">
              <a:buFontTx/>
              <a:buChar char="-"/>
            </a:pPr>
            <a:endParaRPr lang="ru-RU" dirty="0" smtClean="0"/>
          </a:p>
          <a:p>
            <a:pPr marL="109728" indent="0" algn="ctr">
              <a:buNone/>
            </a:pPr>
            <a:r>
              <a:rPr lang="en-US" dirty="0" smtClean="0"/>
              <a:t>C</a:t>
            </a:r>
            <a:r>
              <a:rPr lang="ru-RU" dirty="0" err="1" smtClean="0"/>
              <a:t>ertification</a:t>
            </a:r>
            <a:r>
              <a:rPr lang="en-US" dirty="0" smtClean="0"/>
              <a:t> Body of</a:t>
            </a:r>
            <a:r>
              <a:rPr lang="ru-RU" dirty="0" smtClean="0"/>
              <a:t> </a:t>
            </a:r>
            <a:r>
              <a:rPr lang="en-US" dirty="0" smtClean="0"/>
              <a:t>management </a:t>
            </a:r>
            <a:r>
              <a:rPr lang="ru-RU" dirty="0" err="1" smtClean="0"/>
              <a:t>systems</a:t>
            </a:r>
            <a:r>
              <a:rPr lang="ru-RU" dirty="0" smtClean="0"/>
              <a:t> "</a:t>
            </a:r>
            <a:r>
              <a:rPr lang="ru-RU" dirty="0" err="1" smtClean="0"/>
              <a:t>Interecoms</a:t>
            </a:r>
            <a:r>
              <a:rPr lang="ru-RU" dirty="0" smtClean="0"/>
              <a:t>“</a:t>
            </a:r>
            <a:endParaRPr lang="en-US" dirty="0" smtClean="0"/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ru-RU" dirty="0" err="1" smtClean="0"/>
              <a:t>Center</a:t>
            </a:r>
            <a:r>
              <a:rPr lang="ru-RU" dirty="0" smtClean="0"/>
              <a:t> </a:t>
            </a:r>
            <a:r>
              <a:rPr lang="ru-RU" dirty="0"/>
              <a:t>of </a:t>
            </a:r>
            <a:r>
              <a:rPr lang="ru-RU" dirty="0" err="1"/>
              <a:t>certification</a:t>
            </a:r>
            <a:r>
              <a:rPr lang="ru-RU" dirty="0"/>
              <a:t> </a:t>
            </a:r>
            <a:r>
              <a:rPr lang="en-US" dirty="0" smtClean="0"/>
              <a:t>of </a:t>
            </a:r>
            <a:r>
              <a:rPr lang="ru-RU" dirty="0" err="1" smtClean="0"/>
              <a:t>services</a:t>
            </a:r>
            <a:r>
              <a:rPr lang="ru-RU" dirty="0" smtClean="0"/>
              <a:t> and </a:t>
            </a:r>
            <a:r>
              <a:rPr lang="ru-RU" dirty="0" err="1"/>
              <a:t>information</a:t>
            </a:r>
            <a:r>
              <a:rPr lang="ru-RU" dirty="0"/>
              <a:t> </a:t>
            </a:r>
            <a:r>
              <a:rPr lang="ru-RU" dirty="0" err="1" smtClean="0"/>
              <a:t>technologies</a:t>
            </a:r>
            <a:endParaRPr lang="en-US" dirty="0" smtClean="0"/>
          </a:p>
          <a:p>
            <a:pPr algn="ctr">
              <a:buFontTx/>
              <a:buChar char="-"/>
            </a:pPr>
            <a:endParaRPr lang="ru-RU" dirty="0" smtClean="0"/>
          </a:p>
          <a:p>
            <a:pPr marL="109728" indent="0" algn="ctr">
              <a:buNone/>
            </a:pPr>
            <a:r>
              <a:rPr lang="en-US" dirty="0" smtClean="0"/>
              <a:t>International Institute </a:t>
            </a:r>
            <a:r>
              <a:rPr lang="en-US" dirty="0"/>
              <a:t>of quality of </a:t>
            </a:r>
            <a:r>
              <a:rPr lang="en-US" dirty="0" smtClean="0"/>
              <a:t>business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eight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5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9</a:t>
            </a:r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914399" y="762000"/>
            <a:ext cx="7451943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6096000"/>
            <a:ext cx="6118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Recognition </a:t>
            </a:r>
            <a:r>
              <a:rPr lang="ru-RU" sz="2400" dirty="0" err="1" smtClean="0"/>
              <a:t>of</a:t>
            </a:r>
            <a:r>
              <a:rPr lang="ru-RU" sz="2400" dirty="0" smtClean="0"/>
              <a:t>  </a:t>
            </a:r>
            <a:r>
              <a:rPr lang="ru-RU" sz="2400" dirty="0" err="1" smtClean="0"/>
              <a:t>certificate</a:t>
            </a:r>
            <a:r>
              <a:rPr lang="en-US" sz="2400" dirty="0" smtClean="0"/>
              <a:t>s</a:t>
            </a:r>
            <a:r>
              <a:rPr lang="ru-RU" sz="2400" dirty="0" smtClean="0"/>
              <a:t> СВ</a:t>
            </a:r>
            <a:r>
              <a:rPr lang="en-US" sz="2400" dirty="0" smtClean="0"/>
              <a:t>MS</a:t>
            </a:r>
            <a:r>
              <a:rPr lang="ru-RU" sz="2400" dirty="0" smtClean="0"/>
              <a:t> "</a:t>
            </a:r>
            <a:r>
              <a:rPr lang="ru-RU" sz="2400" dirty="0" err="1" smtClean="0"/>
              <a:t>Interecoms</a:t>
            </a:r>
            <a:r>
              <a:rPr lang="ru-RU" sz="2400" dirty="0" smtClean="0"/>
              <a:t>"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07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702</TotalTime>
  <Words>409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Calibri</vt:lpstr>
      <vt:lpstr>Georgia</vt:lpstr>
      <vt:lpstr>Lucida Sans</vt:lpstr>
      <vt:lpstr>Times New Roman</vt:lpstr>
      <vt:lpstr>Wingdings 2</vt:lpstr>
      <vt:lpstr>Городская</vt:lpstr>
      <vt:lpstr>Презентация PowerPoint</vt:lpstr>
      <vt:lpstr>United Nations Industrial Development Organization UNIDO  </vt:lpstr>
      <vt:lpstr>Презентация PowerPoint</vt:lpstr>
      <vt:lpstr>SRI "Interecoms"  interacts with authorities</vt:lpstr>
      <vt:lpstr>Interaction with national technical committees Rosstandart</vt:lpstr>
      <vt:lpstr>The Scientific magazine "Century of quality"</vt:lpstr>
      <vt:lpstr>Organization of interaction with public authorities</vt:lpstr>
      <vt:lpstr>Group of Companies "Interecoms"</vt:lpstr>
      <vt:lpstr>Презентация PowerPoint</vt:lpstr>
      <vt:lpstr>Презентация PowerPoint</vt:lpstr>
      <vt:lpstr>Презентация PowerPoint</vt:lpstr>
      <vt:lpstr>Certification Body of management systems "Interecoms"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Alena Matveevskaya</dc:creator>
  <cp:lastModifiedBy>Alexander Larin</cp:lastModifiedBy>
  <cp:revision>83</cp:revision>
  <cp:lastPrinted>2019-04-10T16:54:41Z</cp:lastPrinted>
  <dcterms:created xsi:type="dcterms:W3CDTF">2013-09-05T12:29:47Z</dcterms:created>
  <dcterms:modified xsi:type="dcterms:W3CDTF">2019-04-11T11:18:04Z</dcterms:modified>
</cp:coreProperties>
</file>